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2" r:id="rId1"/>
    <p:sldMasterId id="2147483894" r:id="rId2"/>
    <p:sldMasterId id="2147483906" r:id="rId3"/>
    <p:sldMasterId id="2147484072" r:id="rId4"/>
  </p:sldMasterIdLst>
  <p:notesMasterIdLst>
    <p:notesMasterId r:id="rId27"/>
  </p:notesMasterIdLst>
  <p:sldIdLst>
    <p:sldId id="256" r:id="rId5"/>
    <p:sldId id="257" r:id="rId6"/>
    <p:sldId id="290" r:id="rId7"/>
    <p:sldId id="273" r:id="rId8"/>
    <p:sldId id="291" r:id="rId9"/>
    <p:sldId id="274" r:id="rId10"/>
    <p:sldId id="292" r:id="rId11"/>
    <p:sldId id="296" r:id="rId12"/>
    <p:sldId id="297" r:id="rId13"/>
    <p:sldId id="298" r:id="rId14"/>
    <p:sldId id="293" r:id="rId15"/>
    <p:sldId id="279" r:id="rId16"/>
    <p:sldId id="281" r:id="rId17"/>
    <p:sldId id="283" r:id="rId18"/>
    <p:sldId id="284" r:id="rId19"/>
    <p:sldId id="285" r:id="rId20"/>
    <p:sldId id="295" r:id="rId21"/>
    <p:sldId id="286" r:id="rId22"/>
    <p:sldId id="294" r:id="rId23"/>
    <p:sldId id="288" r:id="rId24"/>
    <p:sldId id="287" r:id="rId25"/>
    <p:sldId id="28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72313" autoAdjust="0"/>
  </p:normalViewPr>
  <p:slideViewPr>
    <p:cSldViewPr snapToGrid="0">
      <p:cViewPr varScale="1">
        <p:scale>
          <a:sx n="79" d="100"/>
          <a:sy n="79" d="100"/>
        </p:scale>
        <p:origin x="163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D2B41-856B-411F-97FD-6074351BCC96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B01CCF-B163-494F-AEE9-FF9ADCAEAA0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5943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B01CCF-B163-494F-AEE9-FF9ADCAEAA0D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8659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B01CCF-B163-494F-AEE9-FF9ADCAEAA0D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6271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ICAUs aim to aggregate the user/item </a:t>
            </a:r>
            <a:r>
              <a:rPr lang="en-US" dirty="0" err="1" smtClean="0"/>
              <a:t>embeddings</a:t>
            </a:r>
            <a:r>
              <a:rPr lang="en-US" dirty="0" smtClean="0"/>
              <a:t> in a context into an ICE according to the strength of influence from each user or item. </a:t>
            </a:r>
          </a:p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B01CCF-B163-494F-AEE9-FF9ADCAEAA0D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8191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B01CCF-B163-494F-AEE9-FF9ADCAEAA0D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9644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construct the testing set by holding out </a:t>
            </a:r>
            <a:r>
              <a:rPr lang="en-US" b="1" dirty="0" smtClean="0">
                <a:solidFill>
                  <a:srgbClr val="FF0000"/>
                </a:solidFill>
              </a:rPr>
              <a:t>20%</a:t>
            </a:r>
            <a:r>
              <a:rPr lang="en-US" dirty="0" smtClean="0"/>
              <a:t> user-item interactions as the ground truth.</a:t>
            </a:r>
          </a:p>
          <a:p>
            <a:endParaRPr lang="en-US" dirty="0" smtClean="0"/>
          </a:p>
          <a:p>
            <a:r>
              <a:rPr lang="en-US" dirty="0" smtClean="0"/>
              <a:t>For each hold-out test sample in the testing sets, we randomly draw </a:t>
            </a:r>
            <a:r>
              <a:rPr lang="en-US" b="1" dirty="0" smtClean="0">
                <a:solidFill>
                  <a:srgbClr val="FF0000"/>
                </a:solidFill>
              </a:rPr>
              <a:t>10</a:t>
            </a:r>
            <a:r>
              <a:rPr lang="en-US" dirty="0" smtClean="0"/>
              <a:t> noisy samples to test whether the testing methods can successfully rank the true test sample at a top position out of the noisy samples.</a:t>
            </a:r>
          </a:p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B01CCF-B163-494F-AEE9-FF9ADCAEAA0D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3760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44804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235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8167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67875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80829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16672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5973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9392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65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61550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78255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27400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21029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28560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07170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33931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395423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24008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31979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1211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429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65673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28597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88440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6973910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053299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594452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04590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02407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192645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80423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439223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36675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502359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94159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844403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514849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70050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92200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28090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335603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271682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05733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878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45781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6897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966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18482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21106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4710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4230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2421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96" r:id="rId2"/>
    <p:sldLayoutId id="2147483897" r:id="rId3"/>
    <p:sldLayoutId id="2147483898" r:id="rId4"/>
    <p:sldLayoutId id="2147483899" r:id="rId5"/>
    <p:sldLayoutId id="2147483900" r:id="rId6"/>
    <p:sldLayoutId id="2147483901" r:id="rId7"/>
    <p:sldLayoutId id="2147483902" r:id="rId8"/>
    <p:sldLayoutId id="2147483903" r:id="rId9"/>
    <p:sldLayoutId id="2147483904" r:id="rId10"/>
    <p:sldLayoutId id="21474839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1631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CFBB2A2-C9E4-44C0-91AA-24B873E70E9E}" type="datetimeFigureOut">
              <a:rPr lang="en-AU" smtClean="0"/>
              <a:t>16/11/2018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1130645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73" r:id="rId1"/>
    <p:sldLayoutId id="2147484074" r:id="rId2"/>
    <p:sldLayoutId id="2147484075" r:id="rId3"/>
    <p:sldLayoutId id="2147484076" r:id="rId4"/>
    <p:sldLayoutId id="2147484077" r:id="rId5"/>
    <p:sldLayoutId id="2147484078" r:id="rId6"/>
    <p:sldLayoutId id="2147484079" r:id="rId7"/>
    <p:sldLayoutId id="2147484080" r:id="rId8"/>
    <p:sldLayoutId id="2147484081" r:id="rId9"/>
    <p:sldLayoutId id="2147484082" r:id="rId10"/>
    <p:sldLayoutId id="2147484083" r:id="rId11"/>
    <p:sldLayoutId id="2147484084" r:id="rId12"/>
    <p:sldLayoutId id="2147484085" r:id="rId13"/>
    <p:sldLayoutId id="2147484086" r:id="rId14"/>
    <p:sldLayoutId id="2147484087" r:id="rId15"/>
    <p:sldLayoutId id="2147484088" r:id="rId16"/>
    <p:sldLayoutId id="21474840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ouplens.org/datasets/hetrec-2011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8147" y="1122363"/>
            <a:ext cx="10732169" cy="23876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rial" pitchFamily="34" charset="0"/>
                <a:cs typeface="Arial" pitchFamily="34" charset="0"/>
              </a:rPr>
              <a:t>HERS: Modeling Influential Contexts with Heterogeneous </a:t>
            </a: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Relations</a:t>
            </a:r>
            <a:br>
              <a:rPr lang="en-US" sz="3600" b="1" dirty="0" smtClean="0">
                <a:latin typeface="Arial" pitchFamily="34" charset="0"/>
                <a:cs typeface="Arial" pitchFamily="34" charset="0"/>
              </a:rPr>
            </a:b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for </a:t>
            </a:r>
            <a:r>
              <a:rPr lang="en-US" sz="3600" b="1" dirty="0">
                <a:latin typeface="Arial" pitchFamily="34" charset="0"/>
                <a:cs typeface="Arial" pitchFamily="34" charset="0"/>
              </a:rPr>
              <a:t>Sparse and Cold-start Recommendation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7552" y="4003090"/>
            <a:ext cx="10302240" cy="2653742"/>
          </a:xfrm>
        </p:spPr>
        <p:txBody>
          <a:bodyPr>
            <a:normAutofit/>
          </a:bodyPr>
          <a:lstStyle/>
          <a:p>
            <a:r>
              <a:rPr lang="en-US" dirty="0" smtClean="0"/>
              <a:t>Liang </a:t>
            </a:r>
            <a:r>
              <a:rPr lang="en-US" dirty="0" smtClean="0"/>
              <a:t>Hu</a:t>
            </a:r>
            <a:r>
              <a:rPr lang="en-US" baseline="30000" dirty="0" smtClean="0"/>
              <a:t>1,2</a:t>
            </a:r>
            <a:r>
              <a:rPr lang="en-US" dirty="0" smtClean="0"/>
              <a:t>, </a:t>
            </a:r>
            <a:r>
              <a:rPr lang="en-US" altLang="zh-CN" dirty="0"/>
              <a:t>Songlei </a:t>
            </a:r>
            <a:r>
              <a:rPr lang="en-US" altLang="zh-CN" dirty="0" smtClean="0"/>
              <a:t>Jian</a:t>
            </a:r>
            <a:r>
              <a:rPr lang="en-US" baseline="30000" dirty="0" smtClean="0"/>
              <a:t>1,3</a:t>
            </a:r>
            <a:r>
              <a:rPr lang="en-AU" altLang="zh-CN" dirty="0" smtClean="0"/>
              <a:t>, </a:t>
            </a:r>
            <a:r>
              <a:rPr lang="en-US" dirty="0" err="1" smtClean="0"/>
              <a:t>Longbing</a:t>
            </a:r>
            <a:r>
              <a:rPr lang="en-US" dirty="0" smtClean="0"/>
              <a:t> Cao</a:t>
            </a:r>
            <a:r>
              <a:rPr lang="en-US" baseline="30000" dirty="0"/>
              <a:t>1</a:t>
            </a:r>
            <a:r>
              <a:rPr lang="en-US" dirty="0" smtClean="0"/>
              <a:t> , </a:t>
            </a:r>
            <a:r>
              <a:rPr lang="en-US" dirty="0" err="1" smtClean="0"/>
              <a:t>Zhiping</a:t>
            </a:r>
            <a:r>
              <a:rPr lang="en-US" dirty="0" smtClean="0"/>
              <a:t> Gu</a:t>
            </a:r>
            <a:r>
              <a:rPr lang="en-US" baseline="30000" dirty="0"/>
              <a:t>4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Qingkui</a:t>
            </a:r>
            <a:r>
              <a:rPr lang="en-US" altLang="zh-CN" dirty="0" smtClean="0"/>
              <a:t> Chen</a:t>
            </a:r>
            <a:r>
              <a:rPr lang="en-US" baseline="30000" dirty="0" smtClean="0"/>
              <a:t>2</a:t>
            </a:r>
            <a:r>
              <a:rPr lang="en-US" dirty="0"/>
              <a:t>, </a:t>
            </a:r>
            <a:r>
              <a:rPr lang="en-US" dirty="0" err="1"/>
              <a:t>Artak</a:t>
            </a:r>
            <a:r>
              <a:rPr lang="en-US" dirty="0"/>
              <a:t> </a:t>
            </a:r>
            <a:r>
              <a:rPr lang="en-US" dirty="0" smtClean="0"/>
              <a:t>Amirbekyan</a:t>
            </a:r>
            <a:r>
              <a:rPr lang="en-US" baseline="30000" dirty="0" smtClean="0"/>
              <a:t>5</a:t>
            </a:r>
            <a:endParaRPr lang="en-US" altLang="zh-CN" dirty="0" smtClean="0"/>
          </a:p>
          <a:p>
            <a:r>
              <a:rPr lang="en-US" i="1" baseline="30000" dirty="0"/>
              <a:t>1</a:t>
            </a:r>
            <a:r>
              <a:rPr lang="en-US" altLang="zh-CN" i="1" dirty="0" smtClean="0"/>
              <a:t>University of Technology Sydney</a:t>
            </a:r>
          </a:p>
          <a:p>
            <a:r>
              <a:rPr lang="en-US" i="1" baseline="30000" dirty="0" smtClean="0"/>
              <a:t>2</a:t>
            </a:r>
            <a:r>
              <a:rPr lang="en-US" altLang="zh-CN" i="1" dirty="0" smtClean="0"/>
              <a:t>University of Shanghai for Science </a:t>
            </a:r>
            <a:r>
              <a:rPr lang="en-US" altLang="zh-CN" i="1" dirty="0"/>
              <a:t>and </a:t>
            </a:r>
            <a:r>
              <a:rPr lang="en-US" altLang="zh-CN" i="1" dirty="0" smtClean="0"/>
              <a:t>Technology</a:t>
            </a:r>
          </a:p>
          <a:p>
            <a:r>
              <a:rPr lang="en-US" i="1" baseline="30000" dirty="0" smtClean="0"/>
              <a:t>3</a:t>
            </a:r>
            <a:r>
              <a:rPr lang="en-US" altLang="zh-CN" i="1" dirty="0" smtClean="0"/>
              <a:t>National </a:t>
            </a:r>
            <a:r>
              <a:rPr lang="en-US" altLang="zh-CN" i="1" dirty="0"/>
              <a:t>University of Defense </a:t>
            </a:r>
            <a:r>
              <a:rPr lang="en-US" altLang="zh-CN" i="1" dirty="0" smtClean="0"/>
              <a:t>Technology</a:t>
            </a:r>
          </a:p>
          <a:p>
            <a:r>
              <a:rPr lang="en-US" i="1" baseline="30000" dirty="0" smtClean="0"/>
              <a:t>4</a:t>
            </a:r>
            <a:r>
              <a:rPr lang="en-US" altLang="zh-CN" i="1" dirty="0" smtClean="0"/>
              <a:t>Shanghai </a:t>
            </a:r>
            <a:r>
              <a:rPr lang="en-US" altLang="zh-CN" i="1" dirty="0"/>
              <a:t>Technical Institute of Electronics </a:t>
            </a:r>
            <a:r>
              <a:rPr lang="en-US" altLang="zh-CN" i="1" dirty="0" smtClean="0"/>
              <a:t>Information</a:t>
            </a:r>
          </a:p>
          <a:p>
            <a:r>
              <a:rPr lang="en-US" i="1" baseline="30000" dirty="0" smtClean="0"/>
              <a:t>5</a:t>
            </a:r>
            <a:r>
              <a:rPr lang="en-US" altLang="zh-CN" i="1" dirty="0" smtClean="0"/>
              <a:t>Commonwealth Bank of Australia</a:t>
            </a:r>
            <a:endParaRPr lang="en-US" altLang="zh-CN" i="1" dirty="0"/>
          </a:p>
          <a:p>
            <a:endParaRPr lang="en-US" altLang="zh-CN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21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Process of user and item ICE aggregation</a:t>
            </a:r>
            <a:endParaRPr 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3353" y="1719072"/>
            <a:ext cx="8960606" cy="490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66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Heterogeneous Relations in Recommender Systems</a:t>
            </a:r>
          </a:p>
          <a:p>
            <a:endParaRPr lang="en-AU" dirty="0" smtClean="0"/>
          </a:p>
          <a:p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Modeling</a:t>
            </a:r>
            <a:r>
              <a:rPr lang="en-A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HERS with Influential Context Units</a:t>
            </a:r>
          </a:p>
          <a:p>
            <a:endParaRPr lang="en-AU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Experiment Details</a:t>
            </a:r>
          </a:p>
          <a:p>
            <a:endParaRPr lang="en-US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Conclusion and Future Direction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62801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</a:t>
            </a:r>
            <a:r>
              <a:rPr lang="en-US" dirty="0"/>
              <a:t>datasets, </a:t>
            </a:r>
            <a:r>
              <a:rPr lang="en-US" b="1" i="1" dirty="0" smtClean="0">
                <a:solidFill>
                  <a:srgbClr val="FF0000"/>
                </a:solidFill>
              </a:rPr>
              <a:t>Delicious</a:t>
            </a:r>
            <a:r>
              <a:rPr lang="en-US" dirty="0" smtClean="0"/>
              <a:t> and </a:t>
            </a:r>
            <a:r>
              <a:rPr lang="en-US" b="1" i="1" dirty="0" err="1" smtClean="0">
                <a:solidFill>
                  <a:srgbClr val="FF0000"/>
                </a:solidFill>
              </a:rPr>
              <a:t>Lastfm</a:t>
            </a:r>
            <a:r>
              <a:rPr lang="en-US" dirty="0" smtClean="0"/>
              <a:t> provided </a:t>
            </a:r>
            <a:r>
              <a:rPr lang="en-US" dirty="0"/>
              <a:t>by </a:t>
            </a:r>
            <a:r>
              <a:rPr lang="en-US" dirty="0" err="1"/>
              <a:t>RecSys</a:t>
            </a:r>
            <a:r>
              <a:rPr lang="en-US" dirty="0"/>
              <a:t> Challenge </a:t>
            </a:r>
            <a:r>
              <a:rPr lang="en-US" dirty="0" smtClean="0"/>
              <a:t>2011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https://grouplens.org/datasets/hetrec-2011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80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Statistics </a:t>
            </a:r>
            <a:r>
              <a:rPr lang="en-US" altLang="zh-CN" dirty="0"/>
              <a:t>of datasets: Delicious and </a:t>
            </a:r>
            <a:r>
              <a:rPr lang="en-US" altLang="zh-CN" dirty="0" err="1"/>
              <a:t>Lastfm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857" y="1929865"/>
            <a:ext cx="9114286" cy="41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49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Methods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 smtClean="0"/>
              <a:t>BPR-MF</a:t>
            </a:r>
            <a:r>
              <a:rPr lang="en-US" dirty="0" smtClean="0"/>
              <a:t>: </a:t>
            </a:r>
            <a:r>
              <a:rPr lang="en-US" dirty="0"/>
              <a:t>it uses the BPR-based optimization on the user-item relation by MF. </a:t>
            </a:r>
            <a:endParaRPr lang="en-US" dirty="0" smtClean="0"/>
          </a:p>
          <a:p>
            <a:r>
              <a:rPr lang="en-US" b="1" i="1" dirty="0" err="1"/>
              <a:t>SoRec</a:t>
            </a:r>
            <a:r>
              <a:rPr lang="en-US" dirty="0" smtClean="0"/>
              <a:t>: </a:t>
            </a:r>
            <a:r>
              <a:rPr lang="en-US" dirty="0"/>
              <a:t>it jointly factorizes the social-relation matrix and a user-item interaction </a:t>
            </a:r>
            <a:r>
              <a:rPr lang="en-US" dirty="0" smtClean="0"/>
              <a:t>matrix.</a:t>
            </a:r>
          </a:p>
          <a:p>
            <a:r>
              <a:rPr lang="en-US" b="1" i="1" dirty="0" err="1" smtClean="0"/>
              <a:t>SoicalMF</a:t>
            </a:r>
            <a:r>
              <a:rPr lang="en-US" dirty="0" smtClean="0"/>
              <a:t>: </a:t>
            </a:r>
            <a:r>
              <a:rPr lang="en-US" dirty="0"/>
              <a:t>it adds regularization into MF according to social </a:t>
            </a:r>
            <a:r>
              <a:rPr lang="en-US" dirty="0" smtClean="0"/>
              <a:t>information.</a:t>
            </a:r>
          </a:p>
          <a:p>
            <a:r>
              <a:rPr lang="en-US" b="1" i="1" dirty="0" err="1"/>
              <a:t>SoReg</a:t>
            </a:r>
            <a:r>
              <a:rPr lang="en-US" dirty="0" smtClean="0"/>
              <a:t>: </a:t>
            </a:r>
            <a:r>
              <a:rPr lang="en-US" dirty="0"/>
              <a:t>it leverages social relationships to regularize the user's latent factors</a:t>
            </a:r>
            <a:r>
              <a:rPr lang="en-US" dirty="0" smtClean="0"/>
              <a:t>.</a:t>
            </a:r>
          </a:p>
          <a:p>
            <a:r>
              <a:rPr lang="en-US" b="1" i="1" dirty="0"/>
              <a:t>CMF</a:t>
            </a:r>
            <a:r>
              <a:rPr lang="en-US" dirty="0" smtClean="0"/>
              <a:t>: it </a:t>
            </a:r>
            <a:r>
              <a:rPr lang="en-US" dirty="0"/>
              <a:t>is adopted to co-factorize the user-user, user-item and item-item relations</a:t>
            </a:r>
            <a:r>
              <a:rPr lang="en-US" dirty="0" smtClean="0"/>
              <a:t>.</a:t>
            </a:r>
          </a:p>
          <a:p>
            <a:r>
              <a:rPr lang="en-US" b="1" i="1" dirty="0"/>
              <a:t>FM</a:t>
            </a:r>
            <a:r>
              <a:rPr lang="en-US" dirty="0" smtClean="0"/>
              <a:t>: </a:t>
            </a:r>
            <a:r>
              <a:rPr lang="en-US" dirty="0"/>
              <a:t>it embeds features into a latent space and models the interactions between each pair of features. We integrate user-user, user-item, item-item relations as the features</a:t>
            </a:r>
            <a:r>
              <a:rPr lang="en-US" dirty="0" smtClean="0"/>
              <a:t>.</a:t>
            </a:r>
          </a:p>
          <a:p>
            <a:r>
              <a:rPr lang="en-US" b="1" i="1" dirty="0"/>
              <a:t>NFM</a:t>
            </a:r>
            <a:r>
              <a:rPr lang="en-US" dirty="0" smtClean="0"/>
              <a:t>: a </a:t>
            </a:r>
            <a:r>
              <a:rPr lang="en-US" dirty="0"/>
              <a:t>deep neural network-based FM with multiple hidden layers to learn non-linear interactions. </a:t>
            </a:r>
            <a:endParaRPr lang="en-US" dirty="0" smtClean="0"/>
          </a:p>
          <a:p>
            <a:r>
              <a:rPr lang="en-US" b="1" i="1" dirty="0"/>
              <a:t>ICAU-HERS</a:t>
            </a:r>
            <a:r>
              <a:rPr lang="en-US" dirty="0" smtClean="0"/>
              <a:t>: </a:t>
            </a:r>
            <a:r>
              <a:rPr lang="en-US" dirty="0"/>
              <a:t>ICAU-based HERS proposed in this paper.</a:t>
            </a:r>
          </a:p>
        </p:txBody>
      </p:sp>
    </p:spTree>
    <p:extLst>
      <p:ext uri="{BB962C8B-B14F-4D97-AF65-F5344CB8AC3E}">
        <p14:creationId xmlns:p14="http://schemas.microsoft.com/office/powerpoint/2010/main" val="113071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accuracy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46" y="2609206"/>
            <a:ext cx="10715908" cy="27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8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Item recommendation for cold-start </a:t>
            </a:r>
            <a:r>
              <a:rPr lang="en-US" dirty="0" smtClean="0"/>
              <a:t>users</a:t>
            </a:r>
            <a:endParaRPr lang="en-US" dirty="0"/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571" y="1958437"/>
            <a:ext cx="8542857" cy="40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28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recommendation for cold-start items</a:t>
            </a:r>
          </a:p>
        </p:txBody>
      </p:sp>
      <p:sp>
        <p:nvSpPr>
          <p:cNvPr id="10" name="内容占位符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428" y="1967960"/>
            <a:ext cx="8657143" cy="40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94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and Interpretation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200253"/>
            <a:ext cx="4995863" cy="3532231"/>
          </a:xfrm>
        </p:spPr>
      </p:pic>
      <p:sp>
        <p:nvSpPr>
          <p:cNvPr id="7" name="内容占位符 6"/>
          <p:cNvSpPr>
            <a:spLocks noGrp="1"/>
          </p:cNvSpPr>
          <p:nvPr>
            <p:ph sz="half" idx="2"/>
          </p:nvPr>
        </p:nvSpPr>
        <p:spPr>
          <a:xfrm>
            <a:off x="6944264" y="1825625"/>
            <a:ext cx="4409536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artists in the item network are labeled by their names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The anonymous users in the user network are labeled with their IDs.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The thickness of edges specifies the significance of influence.</a:t>
            </a:r>
          </a:p>
        </p:txBody>
      </p:sp>
    </p:spTree>
    <p:extLst>
      <p:ext uri="{BB962C8B-B14F-4D97-AF65-F5344CB8AC3E}">
        <p14:creationId xmlns:p14="http://schemas.microsoft.com/office/powerpoint/2010/main" val="2572502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Heterogeneous Relations in Recommender Systems</a:t>
            </a:r>
          </a:p>
          <a:p>
            <a:endParaRPr lang="en-AU" dirty="0" smtClean="0"/>
          </a:p>
          <a:p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Modeling</a:t>
            </a:r>
            <a:r>
              <a:rPr lang="en-A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HERS with Influential Context Units</a:t>
            </a:r>
          </a:p>
          <a:p>
            <a:endParaRPr lang="en-AU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Experiment Details</a:t>
            </a:r>
          </a:p>
          <a:p>
            <a:endParaRPr lang="en-US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Conclusion and Future Direction</a:t>
            </a: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01116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Heterogeneous Relations in Recommender Systems</a:t>
            </a:r>
          </a:p>
          <a:p>
            <a:endParaRPr lang="en-AU" dirty="0" smtClean="0"/>
          </a:p>
          <a:p>
            <a:r>
              <a:rPr lang="en-US" dirty="0" smtClean="0"/>
              <a:t>Modeling</a:t>
            </a:r>
            <a:r>
              <a:rPr lang="en-AU" dirty="0" smtClean="0"/>
              <a:t> HERS with Influential Context Units</a:t>
            </a:r>
          </a:p>
          <a:p>
            <a:endParaRPr lang="en-AU" dirty="0" smtClean="0"/>
          </a:p>
          <a:p>
            <a:r>
              <a:rPr lang="en-US" dirty="0" smtClean="0"/>
              <a:t>Experiment Details</a:t>
            </a:r>
          </a:p>
          <a:p>
            <a:endParaRPr lang="en-US" dirty="0" smtClean="0"/>
          </a:p>
          <a:p>
            <a:r>
              <a:rPr lang="en-US" dirty="0" smtClean="0"/>
              <a:t>Conclusion and Future Direction</a:t>
            </a:r>
            <a:endParaRPr lang="en-US" dirty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50739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Conclusion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propose a framework for modeling influential contexts in recommender systems with the user-user, the item-item and the user-item </a:t>
            </a:r>
            <a:r>
              <a:rPr lang="en-US" dirty="0" smtClean="0"/>
              <a:t>relations</a:t>
            </a:r>
          </a:p>
          <a:p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implement a neural ICAU-based HERS model. In particular, this HERS can effectively learn the ICEs from user's and item's influential contexts through ICAU.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Extensive </a:t>
            </a:r>
            <a:r>
              <a:rPr lang="en-US" dirty="0"/>
              <a:t>experiments show that ICAU-HERS outperforms other state-of-the-art methods and it is effective for handling the user/item cold-start and sparsity </a:t>
            </a:r>
            <a:r>
              <a:rPr lang="en-US" dirty="0" smtClean="0"/>
              <a:t>problems.</a:t>
            </a:r>
          </a:p>
          <a:p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demonstrate the interpretability of ICAU-HERS with a real case study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40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</a:t>
            </a:r>
            <a:r>
              <a:rPr lang="en-US" dirty="0"/>
              <a:t>directions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Apart </a:t>
            </a:r>
            <a:r>
              <a:rPr lang="en-US" dirty="0"/>
              <a:t>from recommender </a:t>
            </a:r>
            <a:r>
              <a:rPr lang="en-US" dirty="0" smtClean="0"/>
              <a:t>systems, ICAU </a:t>
            </a:r>
            <a:r>
              <a:rPr lang="en-US" dirty="0"/>
              <a:t>is a general influence embedding model which can be applied to other domains with heterogeneous networks, such as user group behavior analysis and biological interaction </a:t>
            </a:r>
            <a:r>
              <a:rPr lang="en-US" dirty="0" smtClean="0"/>
              <a:t>network. </a:t>
            </a:r>
          </a:p>
          <a:p>
            <a:endParaRPr lang="en-US" dirty="0"/>
          </a:p>
          <a:p>
            <a:r>
              <a:rPr lang="en-US" dirty="0" smtClean="0"/>
              <a:t>It </a:t>
            </a:r>
            <a:r>
              <a:rPr lang="en-US" dirty="0"/>
              <a:t>is easy to incorporate content information of each entity to better interpret the influence </a:t>
            </a:r>
            <a:r>
              <a:rPr lang="en-US" dirty="0" smtClean="0"/>
              <a:t>propagation.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 smtClean="0"/>
              <a:t>Question?</a:t>
            </a:r>
            <a:endParaRPr lang="en-AU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29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Heterogeneous Relations in Recommender Systems</a:t>
            </a:r>
          </a:p>
          <a:p>
            <a:endParaRPr lang="en-AU" dirty="0" smtClean="0"/>
          </a:p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Modeling</a:t>
            </a:r>
            <a:r>
              <a:rPr lang="en-AU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HERS with Influential Context Units</a:t>
            </a:r>
          </a:p>
          <a:p>
            <a:endParaRPr lang="en-AU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Experiment Details</a:t>
            </a:r>
          </a:p>
          <a:p>
            <a:endParaRPr lang="en-US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Conclusion and Future Direction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2588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Why </a:t>
            </a:r>
            <a:r>
              <a:rPr lang="en-US" dirty="0" smtClean="0"/>
              <a:t>modeling</a:t>
            </a:r>
            <a:r>
              <a:rPr lang="en-AU" dirty="0" smtClean="0"/>
              <a:t> heterogeneous relations in RS?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The basic problem in RS is to study the </a:t>
            </a:r>
            <a:r>
              <a:rPr lang="en-AU" b="1" i="1" dirty="0" smtClean="0">
                <a:solidFill>
                  <a:srgbClr val="FF0000"/>
                </a:solidFill>
              </a:rPr>
              <a:t>user-item</a:t>
            </a:r>
            <a:r>
              <a:rPr lang="en-AU" dirty="0" smtClean="0"/>
              <a:t> relation. </a:t>
            </a:r>
            <a:endParaRPr lang="en-AU" dirty="0"/>
          </a:p>
          <a:p>
            <a:endParaRPr lang="en-AU" dirty="0" smtClean="0"/>
          </a:p>
          <a:p>
            <a:r>
              <a:rPr lang="en-AU" dirty="0" smtClean="0"/>
              <a:t>Besides </a:t>
            </a:r>
            <a:r>
              <a:rPr lang="en-AU" b="1" i="1" dirty="0">
                <a:solidFill>
                  <a:srgbClr val="FF0000"/>
                </a:solidFill>
              </a:rPr>
              <a:t>user-item</a:t>
            </a:r>
            <a:r>
              <a:rPr lang="en-AU" dirty="0"/>
              <a:t> </a:t>
            </a:r>
            <a:r>
              <a:rPr lang="en-AU" dirty="0" smtClean="0"/>
              <a:t>relation, </a:t>
            </a:r>
            <a:r>
              <a:rPr lang="en-AU" b="1" i="1" dirty="0" smtClean="0">
                <a:solidFill>
                  <a:srgbClr val="00B050"/>
                </a:solidFill>
              </a:rPr>
              <a:t>user-user</a:t>
            </a:r>
            <a:r>
              <a:rPr lang="en-AU" dirty="0" smtClean="0"/>
              <a:t> relation (e.g. social network) and </a:t>
            </a:r>
            <a:r>
              <a:rPr lang="en-AU" b="1" i="1" dirty="0">
                <a:solidFill>
                  <a:srgbClr val="00B050"/>
                </a:solidFill>
              </a:rPr>
              <a:t>item-item</a:t>
            </a:r>
            <a:r>
              <a:rPr lang="en-AU" dirty="0" smtClean="0"/>
              <a:t> relation (e.g. compatibility) </a:t>
            </a:r>
          </a:p>
          <a:p>
            <a:endParaRPr lang="en-AU" dirty="0"/>
          </a:p>
          <a:p>
            <a:r>
              <a:rPr lang="en-AU" dirty="0"/>
              <a:t>In fact, </a:t>
            </a:r>
            <a:r>
              <a:rPr lang="en-AU" b="1" i="1" dirty="0">
                <a:solidFill>
                  <a:srgbClr val="00B050"/>
                </a:solidFill>
              </a:rPr>
              <a:t>user-user</a:t>
            </a:r>
            <a:r>
              <a:rPr lang="en-AU" b="1" i="1" dirty="0">
                <a:solidFill>
                  <a:srgbClr val="FF0000"/>
                </a:solidFill>
              </a:rPr>
              <a:t> </a:t>
            </a:r>
            <a:r>
              <a:rPr lang="en-AU" dirty="0"/>
              <a:t>relation and</a:t>
            </a:r>
            <a:r>
              <a:rPr lang="en-AU" b="1" i="1" dirty="0" smtClean="0">
                <a:solidFill>
                  <a:srgbClr val="FF0000"/>
                </a:solidFill>
              </a:rPr>
              <a:t> </a:t>
            </a:r>
            <a:r>
              <a:rPr lang="en-AU" b="1" i="1" dirty="0">
                <a:solidFill>
                  <a:srgbClr val="00B050"/>
                </a:solidFill>
              </a:rPr>
              <a:t>item-item</a:t>
            </a:r>
            <a:r>
              <a:rPr lang="en-AU" dirty="0"/>
              <a:t> relation </a:t>
            </a:r>
            <a:r>
              <a:rPr lang="en-AU" dirty="0" smtClean="0"/>
              <a:t>have </a:t>
            </a:r>
            <a:r>
              <a:rPr lang="en-AU" dirty="0"/>
              <a:t>direct influence on user </a:t>
            </a:r>
            <a:r>
              <a:rPr lang="en-AU" dirty="0" smtClean="0"/>
              <a:t>selection, so they should be considered when </a:t>
            </a:r>
            <a:r>
              <a:rPr lang="en-US" dirty="0" smtClean="0"/>
              <a:t>modeling</a:t>
            </a:r>
            <a:r>
              <a:rPr lang="en-AU" dirty="0" smtClean="0"/>
              <a:t> RS.</a:t>
            </a:r>
            <a:endParaRPr lang="en-AU" dirty="0"/>
          </a:p>
          <a:p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825625"/>
            <a:ext cx="52509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Influence contexts for making decision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3887182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A user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 smtClean="0"/>
                  <a:t> is </a:t>
                </a:r>
                <a:r>
                  <a:rPr lang="en-US" dirty="0"/>
                  <a:t>influenced by friends </a:t>
                </a:r>
                <a:r>
                  <a:rPr lang="en-US" dirty="0" smtClean="0"/>
                  <a:t>and </a:t>
                </a:r>
                <a:r>
                  <a:rPr lang="en-US" dirty="0"/>
                  <a:t>friends' </a:t>
                </a:r>
                <a:r>
                  <a:rPr lang="en-US" dirty="0" smtClean="0"/>
                  <a:t>friends.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𝑢</m:t>
                        </m:r>
                      </m:sub>
                    </m:sSub>
                  </m:oMath>
                </a14:m>
                <a:r>
                  <a:rPr lang="en-US" dirty="0" smtClean="0"/>
                  <a:t> signifies </a:t>
                </a:r>
                <a:r>
                  <a:rPr lang="en-US" dirty="0"/>
                  <a:t>the </a:t>
                </a:r>
                <a:r>
                  <a:rPr lang="en-US" dirty="0" smtClean="0"/>
                  <a:t>user influential context.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User </a:t>
                </a:r>
                <a:r>
                  <a:rPr lang="en-US" dirty="0"/>
                  <a:t>selection on an item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smtClean="0"/>
                  <a:t>is </a:t>
                </a:r>
                <a:r>
                  <a:rPr lang="en-US" dirty="0"/>
                  <a:t>also influenced by </a:t>
                </a:r>
                <a:r>
                  <a:rPr lang="en-US" dirty="0" smtClean="0"/>
                  <a:t>relevant </a:t>
                </a:r>
                <a:r>
                  <a:rPr lang="en-US" dirty="0"/>
                  <a:t>items which form </a:t>
                </a:r>
                <a:r>
                  <a:rPr lang="en-US" dirty="0" smtClean="0"/>
                  <a:t>item influential </a:t>
                </a:r>
                <a:r>
                  <a:rPr lang="en-US" dirty="0"/>
                  <a:t>context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.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Influential </a:t>
                </a:r>
                <a:r>
                  <a:rPr lang="en-US" dirty="0"/>
                  <a:t>contexts of users and items indicate how a user's choice on items is made, thus making recommendation more accurate and interpretable.</a:t>
                </a:r>
              </a:p>
            </p:txBody>
          </p:sp>
        </mc:Choice>
        <mc:Fallback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3887182" cy="4351338"/>
              </a:xfrm>
              <a:blipFill>
                <a:blip r:embed="rId2"/>
                <a:stretch>
                  <a:fillRect l="-1099" r="-2198" b="-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382" y="2179308"/>
            <a:ext cx="6628418" cy="3323552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>
            <a:off x="6537565" y="3213262"/>
            <a:ext cx="428625" cy="219018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V="1">
            <a:off x="6537565" y="3518691"/>
            <a:ext cx="428625" cy="19843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V="1">
            <a:off x="5827323" y="3131389"/>
            <a:ext cx="469960" cy="224647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H="1">
            <a:off x="9708402" y="3356036"/>
            <a:ext cx="272361" cy="261874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9230264" y="3322771"/>
            <a:ext cx="258793" cy="295139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9171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Influential context interaction </a:t>
            </a:r>
            <a:r>
              <a:rPr lang="en-US" dirty="0" smtClean="0"/>
              <a:t>decomposition</a:t>
            </a:r>
            <a:endParaRPr lang="en-AU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43434" y="2464137"/>
            <a:ext cx="4278635" cy="324171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内容占位符 5"/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 fontScale="925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</m:e>
                        </m:d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b>
                    </m:sSub>
                    <m:r>
                      <a:rPr lang="en-US" altLang="zh-CN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</m:e>
                        </m:d>
                      </m:sub>
                    </m:sSub>
                  </m:oMath>
                </a14:m>
                <a:endParaRPr lang="en-US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sub>
                    </m:sSub>
                  </m:oMath>
                </a14:m>
                <a:r>
                  <a:rPr lang="en-US" dirty="0" smtClean="0"/>
                  <a:t>: overall interaction score</a:t>
                </a:r>
                <a:endParaRPr lang="en-US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b>
                    </m:sSub>
                  </m:oMath>
                </a14:m>
                <a:r>
                  <a:rPr lang="en-US" dirty="0" smtClean="0">
                    <a:solidFill>
                      <a:srgbClr val="FFFF00"/>
                    </a:solidFill>
                  </a:rPr>
                  <a:t>: scores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 smtClean="0">
                    <a:solidFill>
                      <a:srgbClr val="FFFF00"/>
                    </a:solidFill>
                  </a:rPr>
                  <a:t>’s </a:t>
                </a:r>
                <a:r>
                  <a:rPr lang="en-US" dirty="0" smtClean="0">
                    <a:solidFill>
                      <a:srgbClr val="FFFF00"/>
                    </a:solidFill>
                  </a:rPr>
                  <a:t>preference on preference on item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 smtClean="0">
                  <a:solidFill>
                    <a:srgbClr val="FFFF00"/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solidFill>
                                  <a:schemeClr val="accent6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accent6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b="0" i="1" smtClean="0">
                                <a:solidFill>
                                  <a:schemeClr val="accent6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solidFill>
                                      <a:schemeClr val="accent6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solidFill>
                                      <a:schemeClr val="accent6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chemeClr val="accent6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solidFill>
                                      <a:schemeClr val="accent6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</m:e>
                        </m:d>
                      </m:sub>
                    </m:sSub>
                  </m:oMath>
                </a14:m>
                <a:r>
                  <a:rPr lang="en-US" dirty="0" smtClean="0">
                    <a:solidFill>
                      <a:schemeClr val="accent6">
                        <a:lumMod val="50000"/>
                      </a:schemeClr>
                    </a:solidFill>
                  </a:rPr>
                  <a:t>: scores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accent6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 smtClean="0">
                    <a:solidFill>
                      <a:schemeClr val="accent6">
                        <a:lumMod val="50000"/>
                      </a:schemeClr>
                    </a:solidFill>
                  </a:rPr>
                  <a:t>’s preference on inﬂuential items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solidFill>
                              <a:schemeClr val="accent6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endParaRPr lang="en-US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sub>
                    </m:sSub>
                  </m:oMath>
                </a14:m>
                <a:r>
                  <a:rPr lang="en-US" dirty="0" smtClean="0">
                    <a:solidFill>
                      <a:srgbClr val="FF0000"/>
                    </a:solidFill>
                  </a:rPr>
                  <a:t>: scores relevant users' preference on item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n-US" dirty="0" smtClean="0">
                  <a:solidFill>
                    <a:srgbClr val="FF0000"/>
                  </a:solidFill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d>
                          <m:dPr>
                            <m:begChr m:val="⟨"/>
                            <m:endChr m:val="⟩"/>
                            <m:ctrlP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Sup>
                              <m:sSubSup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𝑈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Sup>
                              <m:sSubSupPr>
                                <m:ctrlP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  <m:sup>
                                <m:r>
                                  <a:rPr lang="en-US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p>
                            </m:sSubSup>
                          </m:e>
                        </m:d>
                      </m:sub>
                    </m:sSub>
                  </m:oMath>
                </a14:m>
                <a:r>
                  <a:rPr lang="en-US" dirty="0" smtClean="0">
                    <a:solidFill>
                      <a:schemeClr val="tx1"/>
                    </a:solidFill>
                  </a:rPr>
                  <a:t>: scores the subsidiary </a:t>
                </a:r>
                <a:r>
                  <a:rPr lang="en-US" dirty="0" smtClean="0"/>
                  <a:t>preference between influential users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r>
                  <a:rPr lang="en-US" dirty="0" smtClean="0"/>
                  <a:t> and influential items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bSup>
                  </m:oMath>
                </a14:m>
                <a:endParaRPr lang="en-US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6" name="内容占位符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6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574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Heterogeneous Relations in Recommender Systems</a:t>
            </a:r>
          </a:p>
          <a:p>
            <a:endParaRPr lang="en-AU" dirty="0" smtClean="0"/>
          </a:p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Modeling</a:t>
            </a:r>
            <a:r>
              <a:rPr lang="en-AU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HERS with Influential Context Units</a:t>
            </a:r>
          </a:p>
          <a:p>
            <a:endParaRPr lang="en-AU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Experiment Details</a:t>
            </a:r>
          </a:p>
          <a:p>
            <a:endParaRPr lang="en-US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Conclusion and Future Direction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582794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</a:t>
            </a:r>
            <a:r>
              <a:rPr lang="en-US" dirty="0"/>
              <a:t>of </a:t>
            </a:r>
            <a:r>
              <a:rPr lang="en-US" dirty="0" smtClean="0"/>
              <a:t>modeling HERS</a:t>
            </a:r>
            <a:endParaRPr 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60623" y="2097025"/>
            <a:ext cx="5423185" cy="401798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7545" y="2097025"/>
            <a:ext cx="4995672" cy="375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71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Inﬂuential-Context Aggregation Unit (ICAU)</a:t>
            </a: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82169" y="2522275"/>
            <a:ext cx="4942834" cy="295803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内容占位符 3"/>
              <p:cNvSpPr>
                <a:spLocks noGrp="1"/>
              </p:cNvSpPr>
              <p:nvPr>
                <p:ph sz="half" idx="2"/>
              </p:nvPr>
            </p:nvSpPr>
            <p:spPr>
              <a:xfrm>
                <a:off x="5315712" y="1825625"/>
                <a:ext cx="6181344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S1</a:t>
                </a:r>
                <a:r>
                  <a:rPr lang="en-US" dirty="0" smtClean="0"/>
                  <a:t>: This stage outputs the subsidiary influence embedding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𝒄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 smtClean="0"/>
                  <a:t> through an aggregation function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</m:e>
                    </m:d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 smtClean="0"/>
                  <a:t>over the influential users' </a:t>
                </a:r>
                <a:r>
                  <a:rPr lang="en-US" dirty="0" err="1" smtClean="0"/>
                  <a:t>embeddings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 smtClean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}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 smtClean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 smtClean="0"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h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  <m:r>
                            <a:rPr lang="en-US" altLang="zh-CN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⋯,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b>
                          </m:sSub>
                        </m:e>
                      </m:d>
                      <m:r>
                        <a:rPr lang="en-US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r>
                  <a:rPr lang="en-US" dirty="0" smtClean="0"/>
                  <a:t>S2: This stage generates the ICE by aggregating the subsidiary influence context embedding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𝒄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 smtClean="0"/>
                  <a:t> and the target embedding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dirty="0" smtClean="0"/>
                  <a:t> through a gate function 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⋅</m:t>
                        </m:r>
                      </m:e>
                    </m:d>
                  </m:oMath>
                </a14:m>
                <a:r>
                  <a:rPr lang="en-US" dirty="0" smtClean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dirty="0" smtClean="0">
                                  <a:latin typeface="Cambria Math" panose="02040503050406030204" pitchFamily="18" charset="0"/>
                                </a:rPr>
                                <m:t>𝒄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dirty="0" smtClean="0">
                                  <a:latin typeface="Cambria Math" panose="02040503050406030204" pitchFamily="18" charset="0"/>
                                </a:rPr>
                                <m:t>𝒆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 smtClean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 smtClean="0">
                              <a:latin typeface="Cambria Math" panose="02040503050406030204" pitchFamily="18" charset="0"/>
                            </a:rPr>
                            <m:t>𝒓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𝑔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 smtClean="0"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dirty="0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内容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5315712" y="1825625"/>
                <a:ext cx="6181344" cy="4351338"/>
              </a:xfrm>
              <a:blipFill>
                <a:blip r:embed="rId4"/>
                <a:stretch>
                  <a:fillRect l="-592" r="-12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0396941"/>
      </p:ext>
    </p:extLst>
  </p:cSld>
  <p:clrMapOvr>
    <a:masterClrMapping/>
  </p:clrMapOvr>
</p:sld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天体">
  <a:themeElements>
    <a:clrScheme name="天体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天体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体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TM02900771[[fn=切片]]</Template>
  <TotalTime>3709</TotalTime>
  <Words>674</Words>
  <Application>Microsoft Office PowerPoint</Application>
  <PresentationFormat>宽屏</PresentationFormat>
  <Paragraphs>121</Paragraphs>
  <Slides>22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宋体</vt:lpstr>
      <vt:lpstr>Arial</vt:lpstr>
      <vt:lpstr>Calibri</vt:lpstr>
      <vt:lpstr>Calibri Light</vt:lpstr>
      <vt:lpstr>Cambria Math</vt:lpstr>
      <vt:lpstr>Wingdings 2</vt:lpstr>
      <vt:lpstr>HDOfficeLightV0</vt:lpstr>
      <vt:lpstr>1_HDOfficeLightV0</vt:lpstr>
      <vt:lpstr>2_HDOfficeLightV0</vt:lpstr>
      <vt:lpstr>天体</vt:lpstr>
      <vt:lpstr>HERS: Modeling Influential Contexts with Heterogeneous Relations for Sparse and Cold-start Recommendation</vt:lpstr>
      <vt:lpstr>Outline</vt:lpstr>
      <vt:lpstr>Outline</vt:lpstr>
      <vt:lpstr>Why modeling heterogeneous relations in RS?</vt:lpstr>
      <vt:lpstr>Influence contexts for making decision</vt:lpstr>
      <vt:lpstr>Influential context interaction decomposition</vt:lpstr>
      <vt:lpstr>Outline</vt:lpstr>
      <vt:lpstr>Architecture of modeling HERS</vt:lpstr>
      <vt:lpstr>Inﬂuential-Context Aggregation Unit (ICAU)</vt:lpstr>
      <vt:lpstr>Process of user and item ICE aggregation</vt:lpstr>
      <vt:lpstr>Outline</vt:lpstr>
      <vt:lpstr>Datasets</vt:lpstr>
      <vt:lpstr>Statistics of datasets: Delicious and Lastfm</vt:lpstr>
      <vt:lpstr>Comparison Methods</vt:lpstr>
      <vt:lpstr>Recommendation accuracy</vt:lpstr>
      <vt:lpstr>Item recommendation for cold-start users</vt:lpstr>
      <vt:lpstr>User recommendation for cold-start items</vt:lpstr>
      <vt:lpstr>Visualization and Interpretation</vt:lpstr>
      <vt:lpstr>Outline</vt:lpstr>
      <vt:lpstr>Conclusion</vt:lpstr>
      <vt:lpstr>Future directions</vt:lpstr>
      <vt:lpstr>Question?</vt:lpstr>
    </vt:vector>
  </TitlesOfParts>
  <Company>University of Technology Sydney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Liang Hu</dc:creator>
  <cp:lastModifiedBy>Hu milk</cp:lastModifiedBy>
  <cp:revision>150</cp:revision>
  <dcterms:created xsi:type="dcterms:W3CDTF">2018-05-21T03:31:44Z</dcterms:created>
  <dcterms:modified xsi:type="dcterms:W3CDTF">2018-11-16T06:47:10Z</dcterms:modified>
</cp:coreProperties>
</file>

<file path=docProps/thumbnail.jpeg>
</file>